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3"/>
  </p:notesMasterIdLst>
  <p:sldIdLst>
    <p:sldId id="256" r:id="rId3"/>
    <p:sldId id="268" r:id="rId4"/>
    <p:sldId id="270" r:id="rId5"/>
    <p:sldId id="271" r:id="rId6"/>
    <p:sldId id="291" r:id="rId7"/>
    <p:sldId id="272" r:id="rId8"/>
    <p:sldId id="273" r:id="rId9"/>
    <p:sldId id="274" r:id="rId10"/>
    <p:sldId id="27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800000"/>
    <a:srgbClr val="274325"/>
    <a:srgbClr val="335630"/>
    <a:srgbClr val="0000FF"/>
    <a:srgbClr val="20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0"/>
  </p:normalViewPr>
  <p:slideViewPr>
    <p:cSldViewPr>
      <p:cViewPr>
        <p:scale>
          <a:sx n="100" d="100"/>
          <a:sy n="100" d="100"/>
        </p:scale>
        <p:origin x="-806" y="8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7A99-2BBE-4383-BA79-D59552C3E8A3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3AC6-6BB4-455F-BBDC-D94F5E047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3AC6-6BB4-455F-BBDC-D94F5E047C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9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A3AC6-6BB4-455F-BBDC-D94F5E047C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4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8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6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2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5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4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7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F566-2452-4CC5-9C39-0C34330A497A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402D-ADAE-4137-BA02-21D655041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2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0"/>
            <a:ext cx="7543800" cy="1524000"/>
          </a:xfrm>
        </p:spPr>
        <p:txBody>
          <a:bodyPr/>
          <a:lstStyle/>
          <a:p>
            <a:pPr algn="ctr" rtl="1"/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مراض </a:t>
            </a: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الشائعة التي تصيب 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سماك </a:t>
            </a:r>
            <a:r>
              <a:rPr lang="ar-SA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المستزرعة</a:t>
            </a:r>
            <a:r>
              <a:rPr lang="ar-IQ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(2)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6858000" cy="990600"/>
          </a:xfrm>
        </p:spPr>
        <p:txBody>
          <a:bodyPr>
            <a:normAutofit/>
          </a:bodyPr>
          <a:lstStyle/>
          <a:p>
            <a:pPr algn="ctr"/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الاستاذ الدكتورة </a:t>
            </a:r>
            <a:r>
              <a:rPr lang="ar-IQ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خالدة سالم النعيم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152400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عفن الغلاصم</a:t>
            </a:r>
            <a:r>
              <a:rPr lang="en-US" sz="4000" b="1" dirty="0" smtClean="0">
                <a:solidFill>
                  <a:srgbClr val="0000FF"/>
                </a:solidFill>
                <a:cs typeface="PT Bold Heading" pitchFamily="2" charset="-78"/>
              </a:rPr>
              <a:t>Gill Rot </a:t>
            </a:r>
            <a:r>
              <a:rPr lang="ar-IQ" sz="4000" b="1" dirty="0" smtClean="0">
                <a:solidFill>
                  <a:srgbClr val="0000FF"/>
                </a:solidFill>
                <a:cs typeface="PT Bold Heading" pitchFamily="2" charset="-78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cs typeface="PT Bold Heading" pitchFamily="2" charset="-78"/>
              </a:rPr>
              <a:t>(GR)</a:t>
            </a:r>
            <a:endParaRPr lang="ar-IQ" sz="40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3075" name="Picture 3" descr="G:\امراض\برانجومايسس\gill rot   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0444" r="25667" b="22222"/>
          <a:stretch/>
        </p:blipFill>
        <p:spPr bwMode="auto">
          <a:xfrm>
            <a:off x="914400" y="1117894"/>
            <a:ext cx="7391400" cy="55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705850" cy="1143000"/>
          </a:xfrm>
        </p:spPr>
        <p:txBody>
          <a:bodyPr>
            <a:normAutofit/>
          </a:bodyPr>
          <a:lstStyle/>
          <a:p>
            <a:pPr rtl="1"/>
            <a:r>
              <a:rPr lang="ar-IQ" sz="3500" b="1" dirty="0" smtClean="0">
                <a:solidFill>
                  <a:srgbClr val="0000FF"/>
                </a:solidFill>
                <a:cs typeface="PT Bold Heading" pitchFamily="2" charset="-78"/>
              </a:rPr>
              <a:t>مرض تعفن الزعنفة والذنب </a:t>
            </a:r>
            <a:r>
              <a:rPr lang="en-US" sz="3500" b="1" dirty="0" smtClean="0">
                <a:solidFill>
                  <a:srgbClr val="0000FF"/>
                </a:solidFill>
              </a:rPr>
              <a:t>Tail and Fin Rot</a:t>
            </a:r>
            <a:endParaRPr lang="ar-IQ" sz="35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1066800"/>
            <a:ext cx="8572500" cy="14619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2800" dirty="0" smtClean="0"/>
              <a:t>1- </a:t>
            </a:r>
            <a:r>
              <a:rPr lang="ar-IQ" sz="2800" b="1" dirty="0" smtClean="0">
                <a:solidFill>
                  <a:srgbClr val="C00000"/>
                </a:solidFill>
              </a:rPr>
              <a:t>بداية الإصابة غمامة خفيفة على الحافة الخارجية للزعنفة أو الذنب.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ar-IQ" sz="2800" dirty="0" smtClean="0"/>
              <a:t>2- </a:t>
            </a:r>
            <a:r>
              <a:rPr lang="ar-IQ" sz="2800" b="1" dirty="0" smtClean="0">
                <a:solidFill>
                  <a:srgbClr val="002060"/>
                </a:solidFill>
              </a:rPr>
              <a:t>وبسبب نشاط البكتيريا وهي تغذيتها على الانسجة تتمزق الزعنفة أو الذنب بالتدريج.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22" y="2545630"/>
            <a:ext cx="4329261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E:\نشاطات د.خالدة 2017-2016\عروض الامراض الدورة\k\امراض\FIN rot\fin-rot-fish-disease 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491063" cy="311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900" y="990600"/>
            <a:ext cx="3886200" cy="14478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2800" b="1" dirty="0" smtClean="0"/>
              <a:t>3- </a:t>
            </a:r>
            <a:r>
              <a:rPr lang="ar-IQ" sz="3600" b="1" dirty="0" smtClean="0"/>
              <a:t>تظهر إصابة ثانوية بالفطريات نتيجة هذا المرض.</a:t>
            </a:r>
            <a:endParaRPr lang="en-US" sz="3600" b="1" dirty="0"/>
          </a:p>
        </p:txBody>
      </p:sp>
      <p:pic>
        <p:nvPicPr>
          <p:cNvPr id="3074" name="Picture 2" descr="E:\نشاطات د.خالدة 2017-2016\عروض الامراض الدورة\k\امراض\FIN rot\fin rot 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5"/>
          <a:stretch/>
        </p:blipFill>
        <p:spPr bwMode="auto">
          <a:xfrm>
            <a:off x="533400" y="990600"/>
            <a:ext cx="3276600" cy="5142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نشاطات د.خالدة 2017-2016\عروض الامراض الدورة\k\امراض\FIN rot\fin_rot_disease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40000"/>
            <a:ext cx="4216400" cy="269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705850" cy="1143000"/>
          </a:xfrm>
          <a:noFill/>
        </p:spPr>
        <p:txBody>
          <a:bodyPr>
            <a:normAutofit/>
          </a:bodyPr>
          <a:lstStyle/>
          <a:p>
            <a:pPr rtl="1"/>
            <a:r>
              <a:rPr lang="ar-IQ" sz="3500" b="1" dirty="0" smtClean="0">
                <a:solidFill>
                  <a:srgbClr val="0000FF"/>
                </a:solidFill>
                <a:cs typeface="PT Bold Heading" pitchFamily="2" charset="-78"/>
              </a:rPr>
              <a:t>مرض الكولمنارس </a:t>
            </a:r>
            <a:r>
              <a:rPr lang="en-US" sz="3500" b="1" dirty="0" err="1" smtClean="0">
                <a:solidFill>
                  <a:srgbClr val="0000FF"/>
                </a:solidFill>
              </a:rPr>
              <a:t>Columnaris</a:t>
            </a:r>
            <a:r>
              <a:rPr lang="en-US" sz="3500" b="1" dirty="0" smtClean="0">
                <a:solidFill>
                  <a:srgbClr val="0000FF"/>
                </a:solidFill>
              </a:rPr>
              <a:t> disease</a:t>
            </a:r>
            <a:endParaRPr lang="ar-IQ" sz="35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pic>
        <p:nvPicPr>
          <p:cNvPr id="4098" name="Picture 2" descr="E:\نشاطات د.خالدة 2017-2016\عروض الامراض الدورة\k\الدليل وهناك صور اخرى\مرض الكولمنارس\image-0-02-04-3c82ce2cc444388b6369359914d1bb937e6c2ac80327f360b433506c9bbf4d1c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r="17008" b="6154"/>
          <a:stretch/>
        </p:blipFill>
        <p:spPr bwMode="auto">
          <a:xfrm rot="16200000">
            <a:off x="2226925" y="-2889"/>
            <a:ext cx="4572000" cy="7930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نشاطات د.خالدة 2017-2016\الدليل وهناك صور اخرى\مرض الكولمنارس\image-0-02-04-db521219062e59bf0ad51d16be0d97d49bd430c70c5272e622a5b63410f0239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32557" y="-1020037"/>
            <a:ext cx="4876801" cy="86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705850" cy="1143000"/>
          </a:xfrm>
        </p:spPr>
        <p:txBody>
          <a:bodyPr>
            <a:normAutofit/>
          </a:bodyPr>
          <a:lstStyle/>
          <a:p>
            <a:pPr rtl="1"/>
            <a:r>
              <a:rPr lang="ar-IQ" sz="3500" b="1" dirty="0" smtClean="0">
                <a:solidFill>
                  <a:srgbClr val="0000FF"/>
                </a:solidFill>
                <a:cs typeface="PT Bold Heading" pitchFamily="2" charset="-78"/>
              </a:rPr>
              <a:t>مرض الاستسقاء </a:t>
            </a:r>
            <a:r>
              <a:rPr lang="en-US" sz="3500" b="1" dirty="0" smtClean="0">
                <a:solidFill>
                  <a:srgbClr val="0000FF"/>
                </a:solidFill>
              </a:rPr>
              <a:t>Dropsy </a:t>
            </a:r>
            <a:endParaRPr lang="ar-IQ" sz="3500" b="1" dirty="0">
              <a:solidFill>
                <a:srgbClr val="0000FF"/>
              </a:solidFill>
              <a:cs typeface="PT Bold Heading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1128861"/>
            <a:ext cx="8572500" cy="18928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2800" dirty="0" smtClean="0"/>
              <a:t>- </a:t>
            </a:r>
            <a:r>
              <a:rPr lang="ar-IQ" sz="2800" b="1" dirty="0" smtClean="0">
                <a:solidFill>
                  <a:srgbClr val="C00000"/>
                </a:solidFill>
              </a:rPr>
              <a:t>تجمع سائل في واحد أو أكثر من الأعضاء أو الأنسجة الجسمية – يؤثر هذا السائل على البطن التي تتوسع لدرجة كبيرة وتصبح السمكة المصابة شبيهة بالبالونة.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IQ" sz="2800" dirty="0" smtClean="0"/>
          </a:p>
        </p:txBody>
      </p:sp>
      <p:pic>
        <p:nvPicPr>
          <p:cNvPr id="6" name="صورة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62200" y="1104900"/>
            <a:ext cx="4419600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304800"/>
            <a:ext cx="85725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2800" dirty="0" smtClean="0"/>
              <a:t>2- </a:t>
            </a:r>
            <a:r>
              <a:rPr lang="ar-IQ" sz="3200" b="1" dirty="0" smtClean="0"/>
              <a:t>محتويات البطن عبارة عن سائل مائي عديم اللون </a:t>
            </a:r>
            <a:r>
              <a:rPr lang="ar-IQ" sz="3200" b="1" dirty="0" smtClean="0">
                <a:solidFill>
                  <a:srgbClr val="274325"/>
                </a:solidFill>
              </a:rPr>
              <a:t>أو أخضر فاتح </a:t>
            </a:r>
            <a:r>
              <a:rPr lang="ar-IQ" sz="3200" b="1" dirty="0" smtClean="0"/>
              <a:t>إذا التهبت الأوعية الدموية في البطن</a:t>
            </a:r>
            <a:r>
              <a:rPr lang="ar-IQ" sz="3200" b="1" dirty="0" smtClean="0">
                <a:solidFill>
                  <a:srgbClr val="C00000"/>
                </a:solidFill>
              </a:rPr>
              <a:t> أو لون محمر..</a:t>
            </a:r>
            <a:r>
              <a:rPr lang="ar-IQ" sz="3200" b="1" dirty="0" smtClean="0"/>
              <a:t>أو سائل مصفر ذا رائحة كريهة.</a:t>
            </a:r>
            <a:endParaRPr lang="en-US" sz="3200" b="1" dirty="0" smtClean="0"/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IQ" sz="2800" dirty="0" smtClean="0"/>
          </a:p>
        </p:txBody>
      </p:sp>
      <p:pic>
        <p:nvPicPr>
          <p:cNvPr id="7" name="صورة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52" y="1981200"/>
            <a:ext cx="5027295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7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نشاطات د.خالدة 2017-2016\عروض الامراض الدورة\k\امراض\استسقاء\استسقاء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3583" r="12053" b="28358"/>
          <a:stretch/>
        </p:blipFill>
        <p:spPr bwMode="auto">
          <a:xfrm>
            <a:off x="457200" y="990600"/>
            <a:ext cx="8419859" cy="426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نشاطات د.خالدة 2017-2016\عروض الامراض الدورة\k\امراض\استسقاء\استسقاء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3" y="1447800"/>
            <a:ext cx="8028214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" y="304800"/>
            <a:ext cx="8572500" cy="10310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ar-IQ" sz="2800" dirty="0" smtClean="0"/>
              <a:t>- </a:t>
            </a:r>
            <a:r>
              <a:rPr lang="ar-IQ" sz="2800" b="1" dirty="0" smtClean="0">
                <a:solidFill>
                  <a:srgbClr val="800000"/>
                </a:solidFill>
              </a:rPr>
              <a:t>بروز الحراشف نتيجة للضغط  من داخل الجسم في أسماك الزينة.</a:t>
            </a:r>
            <a:endParaRPr lang="en-US" sz="2800" b="1" dirty="0" smtClean="0">
              <a:solidFill>
                <a:srgbClr val="800000"/>
              </a:solidFill>
            </a:endParaRPr>
          </a:p>
          <a:p>
            <a:pPr algn="just" rtl="1">
              <a:spcBef>
                <a:spcPts val="600"/>
              </a:spcBef>
              <a:spcAft>
                <a:spcPts val="600"/>
              </a:spcAft>
            </a:pPr>
            <a:endParaRPr lang="ar-IQ" sz="2800" dirty="0" smtClean="0"/>
          </a:p>
        </p:txBody>
      </p:sp>
    </p:spTree>
    <p:extLst>
      <p:ext uri="{BB962C8B-B14F-4D97-AF65-F5344CB8AC3E}">
        <p14:creationId xmlns:p14="http://schemas.microsoft.com/office/powerpoint/2010/main" val="22179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146</Words>
  <Application>Microsoft Office PowerPoint</Application>
  <PresentationFormat>On-screen Show (4:3)</PresentationFormat>
  <Paragraphs>14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NewsPrint</vt:lpstr>
      <vt:lpstr>Office Theme</vt:lpstr>
      <vt:lpstr>الأمراض الشائعة التي تصيب  الأسماك المستزرعة (2)</vt:lpstr>
      <vt:lpstr>مرض تعفن الزعنفة والذنب Tail and Fin Rot</vt:lpstr>
      <vt:lpstr>PowerPoint Presentation</vt:lpstr>
      <vt:lpstr>مرض الكولمنارس Columnaris disease</vt:lpstr>
      <vt:lpstr>PowerPoint Presentation</vt:lpstr>
      <vt:lpstr>مرض الاستسقاء Dropsy </vt:lpstr>
      <vt:lpstr>PowerPoint Presentation</vt:lpstr>
      <vt:lpstr>PowerPoint Presentation</vt:lpstr>
      <vt:lpstr>PowerPoint Presentation</vt:lpstr>
      <vt:lpstr>عفن الغلاصمGill Rot  (GR)</vt:lpstr>
    </vt:vector>
  </TitlesOfParts>
  <Company>SACC - ANAS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الأمراض الشائعة التي تصيب الأسماك المستزرعة</dc:title>
  <dc:creator>akeel</dc:creator>
  <cp:lastModifiedBy>DR.Ahmed Saker</cp:lastModifiedBy>
  <cp:revision>36</cp:revision>
  <dcterms:created xsi:type="dcterms:W3CDTF">2017-10-14T08:46:44Z</dcterms:created>
  <dcterms:modified xsi:type="dcterms:W3CDTF">2019-12-07T06:14:26Z</dcterms:modified>
</cp:coreProperties>
</file>